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7" r:id="rId3"/>
    <p:sldId id="265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8556C-B7CA-44D5-8FD8-DC6F806CE8D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9AACE-2EC3-4A99-A529-C9CB863D1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9AACE-2EC3-4A99-A529-C9CB863D15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9AACE-2EC3-4A99-A529-C9CB863D15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02038F-DF4D-4FAF-AE52-33326F755D6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91D4A3-E089-4130-B6F2-126FA79A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diseases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four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Parasitic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lvl="0" algn="ctr">
              <a:lnSpc>
                <a:spcPct val="150000"/>
              </a:lnSpc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lecture 8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Avian Coccidiosis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711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Acute gut infection in chickens and turkeys.</a:t>
            </a:r>
          </a:p>
          <a:p>
            <a:r>
              <a:rPr lang="en-US" dirty="0" smtClean="0"/>
              <a:t>All avian species are affected.</a:t>
            </a:r>
          </a:p>
          <a:p>
            <a:r>
              <a:rPr lang="en-US" dirty="0" smtClean="0"/>
              <a:t>Host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Etiology : </a:t>
            </a:r>
            <a:r>
              <a:rPr lang="en-US" dirty="0" smtClean="0"/>
              <a:t>Protozoa.</a:t>
            </a:r>
          </a:p>
          <a:p>
            <a:pPr>
              <a:buNone/>
            </a:pPr>
            <a:r>
              <a:rPr lang="en-US" sz="3200" b="1" dirty="0" smtClean="0"/>
              <a:t> Genus </a:t>
            </a:r>
            <a:r>
              <a:rPr lang="en-US" dirty="0" smtClean="0"/>
              <a:t>: </a:t>
            </a:r>
            <a:r>
              <a:rPr lang="en-US" i="1" dirty="0" smtClean="0"/>
              <a:t>Eimeria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Poultry raised on the floor are highly susceptible</a:t>
            </a:r>
          </a:p>
          <a:p>
            <a:pPr>
              <a:buNone/>
            </a:pPr>
            <a:r>
              <a:rPr lang="en-US" dirty="0" smtClean="0"/>
              <a:t>   than those raised on wire floor.</a:t>
            </a:r>
          </a:p>
          <a:p>
            <a:r>
              <a:rPr lang="en-US" dirty="0" smtClean="0"/>
              <a:t>Mature </a:t>
            </a:r>
            <a:r>
              <a:rPr lang="en-US" dirty="0" err="1" smtClean="0"/>
              <a:t>Oocyst</a:t>
            </a:r>
            <a:r>
              <a:rPr lang="en-US" dirty="0" smtClean="0"/>
              <a:t>  is the infective stage of the parasite. </a:t>
            </a:r>
          </a:p>
          <a:p>
            <a:r>
              <a:rPr lang="en-US" dirty="0" err="1" smtClean="0"/>
              <a:t>Oocysts</a:t>
            </a:r>
            <a:r>
              <a:rPr lang="en-US" dirty="0" smtClean="0"/>
              <a:t> are resistant to the environmental conditions.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accent1"/>
                </a:solidFill>
              </a:rPr>
              <a:t>Avian </a:t>
            </a:r>
            <a:r>
              <a:rPr lang="en-US" sz="4400" u="sng" dirty="0" err="1" smtClean="0">
                <a:solidFill>
                  <a:schemeClr val="accent1"/>
                </a:solidFill>
              </a:rPr>
              <a:t>Coccidiosis</a:t>
            </a:r>
            <a:endParaRPr lang="en-US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1-Mortality.      </a:t>
            </a:r>
          </a:p>
          <a:p>
            <a:pPr>
              <a:buNone/>
            </a:pPr>
            <a:r>
              <a:rPr lang="en-US" dirty="0" smtClean="0"/>
              <a:t>2-Retarded growth.</a:t>
            </a:r>
          </a:p>
          <a:p>
            <a:pPr>
              <a:buNone/>
            </a:pPr>
            <a:r>
              <a:rPr lang="en-US" dirty="0" smtClean="0"/>
              <a:t>3-Cost of drug.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Conditions needed for maturation of </a:t>
            </a:r>
            <a:r>
              <a:rPr lang="en-US" b="1" dirty="0" err="1" smtClean="0">
                <a:solidFill>
                  <a:schemeClr val="accent1"/>
                </a:solidFill>
              </a:rPr>
              <a:t>oocyst</a:t>
            </a:r>
            <a:r>
              <a:rPr lang="en-US" b="1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1-Temperature ( 28 C° ) .</a:t>
            </a:r>
          </a:p>
          <a:p>
            <a:pPr>
              <a:buNone/>
            </a:pPr>
            <a:r>
              <a:rPr lang="en-US" dirty="0" smtClean="0"/>
              <a:t>2-Moisture ( High humidity ).</a:t>
            </a:r>
          </a:p>
          <a:p>
            <a:pPr>
              <a:buNone/>
            </a:pPr>
            <a:r>
              <a:rPr lang="en-US" dirty="0" smtClean="0"/>
              <a:t>3-Oxygen( O₂) 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Economic importance: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120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118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Species affecting chickens     Post-mortem lesions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1-</a:t>
            </a:r>
            <a:r>
              <a:rPr lang="en-US" sz="2400" u="sng" dirty="0" smtClean="0"/>
              <a:t>Eimeria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necatrix</a:t>
            </a:r>
            <a:r>
              <a:rPr lang="en-US" sz="2400" dirty="0" smtClean="0"/>
              <a:t>             </a:t>
            </a:r>
            <a:r>
              <a:rPr lang="en-US" sz="2400" b="1" dirty="0" smtClean="0"/>
              <a:t> a-</a:t>
            </a:r>
            <a:r>
              <a:rPr lang="en-US" sz="2400" dirty="0" smtClean="0"/>
              <a:t>Ballooning in mid gut.</a:t>
            </a:r>
          </a:p>
          <a:p>
            <a:pPr>
              <a:buNone/>
            </a:pPr>
            <a:r>
              <a:rPr lang="en-US" sz="2400" dirty="0" smtClean="0"/>
              <a:t>                                          </a:t>
            </a:r>
            <a:r>
              <a:rPr lang="en-US" sz="2400" b="1" dirty="0" smtClean="0"/>
              <a:t>b-</a:t>
            </a:r>
            <a:r>
              <a:rPr lang="en-US" sz="2400" dirty="0" smtClean="0"/>
              <a:t>White spots and petechial</a:t>
            </a:r>
          </a:p>
          <a:p>
            <a:pPr>
              <a:buNone/>
            </a:pPr>
            <a:r>
              <a:rPr lang="en-US" sz="2400" dirty="0" smtClean="0"/>
              <a:t>                                              hemorrhages (“salt and </a:t>
            </a:r>
          </a:p>
          <a:p>
            <a:pPr>
              <a:buNone/>
            </a:pPr>
            <a:r>
              <a:rPr lang="en-US" sz="2400" dirty="0" smtClean="0"/>
              <a:t>                                              and pepper” appearance</a:t>
            </a:r>
          </a:p>
          <a:p>
            <a:pPr>
              <a:buNone/>
            </a:pPr>
            <a:r>
              <a:rPr lang="en-US" sz="2400" dirty="0" smtClean="0"/>
              <a:t>                                              on </a:t>
            </a:r>
            <a:r>
              <a:rPr lang="en-US" sz="2400" dirty="0" err="1" smtClean="0"/>
              <a:t>serosal</a:t>
            </a:r>
            <a:r>
              <a:rPr lang="en-US" sz="2400" dirty="0" smtClean="0"/>
              <a:t> surface.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b="1" dirty="0" smtClean="0"/>
              <a:t>c-</a:t>
            </a:r>
            <a:r>
              <a:rPr lang="en-US" sz="2400" dirty="0" smtClean="0"/>
              <a:t>Gut filled with </a:t>
            </a:r>
            <a:r>
              <a:rPr lang="en-US" sz="2400" dirty="0" err="1" smtClean="0"/>
              <a:t>mucoid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bloody exudates.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b="1" dirty="0" smtClean="0"/>
              <a:t>d-</a:t>
            </a:r>
            <a:r>
              <a:rPr lang="en-US" sz="2400" dirty="0" smtClean="0"/>
              <a:t>Sausage-like intestine.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b="1" dirty="0" smtClean="0"/>
              <a:t>e- </a:t>
            </a:r>
            <a:r>
              <a:rPr lang="en-US" sz="2400" dirty="0" smtClean="0"/>
              <a:t>Severe necrosis.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</a:t>
            </a:r>
            <a:endParaRPr lang="en-US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Species affecting chickens:</a:t>
            </a:r>
            <a:endParaRPr lang="en-US" u="sng" dirty="0">
              <a:solidFill>
                <a:srgbClr val="C0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5400000">
            <a:off x="1866900" y="3619500"/>
            <a:ext cx="449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304800" y="1752600"/>
            <a:ext cx="838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04800" y="1295400"/>
            <a:ext cx="8458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-1980803" y="3581003"/>
            <a:ext cx="457120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5400000">
            <a:off x="6515894" y="3543300"/>
            <a:ext cx="4495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10800000" flipV="1">
            <a:off x="304800" y="5791200"/>
            <a:ext cx="845820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324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dirty="0" smtClean="0"/>
              <a:t>2-</a:t>
            </a:r>
            <a:r>
              <a:rPr lang="en-US" sz="2600" u="sng" dirty="0" smtClean="0"/>
              <a:t>Eimeria</a:t>
            </a:r>
            <a:r>
              <a:rPr lang="en-US" sz="2600" dirty="0" smtClean="0"/>
              <a:t> </a:t>
            </a:r>
            <a:r>
              <a:rPr lang="en-US" sz="2600" u="sng" dirty="0" err="1" smtClean="0"/>
              <a:t>tenella</a:t>
            </a:r>
            <a:r>
              <a:rPr lang="en-US" sz="2600" dirty="0" smtClean="0"/>
              <a:t>                 </a:t>
            </a:r>
            <a:r>
              <a:rPr lang="en-US" sz="2600" b="1" dirty="0" smtClean="0"/>
              <a:t> a- </a:t>
            </a:r>
            <a:r>
              <a:rPr lang="en-US" sz="2600" dirty="0" smtClean="0"/>
              <a:t>Erosion of cecal wall</a:t>
            </a:r>
          </a:p>
          <a:p>
            <a:pPr>
              <a:buNone/>
            </a:pPr>
            <a:r>
              <a:rPr lang="en-US" sz="2600" dirty="0" smtClean="0"/>
              <a:t>    ( Cecal Coccidiosis)          </a:t>
            </a:r>
            <a:r>
              <a:rPr lang="en-US" sz="2600" b="1" dirty="0" smtClean="0"/>
              <a:t> b- </a:t>
            </a:r>
            <a:r>
              <a:rPr lang="en-US" sz="2600" dirty="0" smtClean="0"/>
              <a:t>Free blood and bloody cores in </a:t>
            </a:r>
            <a:r>
              <a:rPr lang="en-US" sz="2600" dirty="0" err="1" smtClean="0"/>
              <a:t>ceca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</a:t>
            </a:r>
            <a:r>
              <a:rPr lang="en-US" sz="2600" b="1" dirty="0" smtClean="0"/>
              <a:t> c- </a:t>
            </a:r>
            <a:r>
              <a:rPr lang="en-US" sz="2600" dirty="0" smtClean="0"/>
              <a:t>Caseous cores </a:t>
            </a:r>
            <a:r>
              <a:rPr lang="en-US" sz="2600" u="sng" dirty="0" smtClean="0"/>
              <a:t>i</a:t>
            </a:r>
            <a:r>
              <a:rPr lang="en-US" sz="2600" dirty="0" smtClean="0"/>
              <a:t>n old cases.</a:t>
            </a:r>
          </a:p>
          <a:p>
            <a:pPr>
              <a:buNone/>
            </a:pPr>
            <a:r>
              <a:rPr lang="en-US" sz="2600" dirty="0" smtClean="0"/>
              <a:t>                                           </a:t>
            </a:r>
            <a:r>
              <a:rPr lang="en-US" sz="2600" b="1" dirty="0" smtClean="0"/>
              <a:t> d- </a:t>
            </a:r>
            <a:r>
              <a:rPr lang="en-US" sz="2600" dirty="0" err="1" smtClean="0"/>
              <a:t>Petechiae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                                           </a:t>
            </a:r>
            <a:r>
              <a:rPr lang="en-US" sz="2600" b="1" dirty="0" smtClean="0"/>
              <a:t> e- </a:t>
            </a:r>
            <a:r>
              <a:rPr lang="en-US" sz="2600" dirty="0" smtClean="0"/>
              <a:t>Thickening and </a:t>
            </a:r>
            <a:r>
              <a:rPr lang="en-US" sz="2600" dirty="0" err="1" smtClean="0"/>
              <a:t>ecchymoses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600" dirty="0" smtClean="0"/>
              <a:t>3- </a:t>
            </a:r>
            <a:r>
              <a:rPr lang="en-US" sz="2600" u="sng" dirty="0" smtClean="0"/>
              <a:t>Eimeria</a:t>
            </a:r>
            <a:r>
              <a:rPr lang="en-US" sz="2600" dirty="0" smtClean="0"/>
              <a:t> </a:t>
            </a:r>
            <a:r>
              <a:rPr lang="en-US" sz="2600" u="sng" dirty="0" err="1" smtClean="0"/>
              <a:t>brunetti</a:t>
            </a:r>
            <a:r>
              <a:rPr lang="en-US" sz="2600" dirty="0" smtClean="0"/>
              <a:t>               </a:t>
            </a:r>
            <a:r>
              <a:rPr lang="en-US" sz="2600" b="1" dirty="0" smtClean="0"/>
              <a:t>a- </a:t>
            </a:r>
            <a:r>
              <a:rPr lang="en-US" sz="2600" dirty="0" smtClean="0"/>
              <a:t>Infection in lower small intestine</a:t>
            </a:r>
          </a:p>
          <a:p>
            <a:pPr>
              <a:buNone/>
            </a:pPr>
            <a:r>
              <a:rPr lang="en-US" sz="2600" dirty="0" smtClean="0"/>
              <a:t> (</a:t>
            </a:r>
            <a:r>
              <a:rPr lang="en-US" sz="2600" dirty="0" err="1" smtClean="0"/>
              <a:t>Ileorectal</a:t>
            </a:r>
            <a:r>
              <a:rPr lang="en-US" sz="2600" dirty="0" smtClean="0"/>
              <a:t> </a:t>
            </a:r>
            <a:r>
              <a:rPr lang="en-US" sz="2600" dirty="0" err="1" smtClean="0"/>
              <a:t>coccidiosis</a:t>
            </a:r>
            <a:r>
              <a:rPr lang="en-US" sz="2600" dirty="0" smtClean="0"/>
              <a:t>)              and rectum.</a:t>
            </a:r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  <a:r>
              <a:rPr lang="en-US" sz="2600" b="1" dirty="0" smtClean="0"/>
              <a:t>b-</a:t>
            </a:r>
            <a:r>
              <a:rPr lang="en-US" sz="2600" dirty="0" smtClean="0"/>
              <a:t>White area with thickening of lower small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intestine and rectal walls.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  <a:r>
              <a:rPr lang="en-US" sz="2600" b="1" dirty="0" smtClean="0"/>
              <a:t>c-</a:t>
            </a:r>
            <a:r>
              <a:rPr lang="en-US" sz="2600" dirty="0" err="1" smtClean="0"/>
              <a:t>Coagulative</a:t>
            </a:r>
            <a:r>
              <a:rPr lang="en-US" sz="2600" dirty="0" smtClean="0"/>
              <a:t> necrosis and </a:t>
            </a:r>
            <a:r>
              <a:rPr lang="en-US" sz="2600" dirty="0" err="1" smtClean="0"/>
              <a:t>mucoid</a:t>
            </a:r>
            <a:r>
              <a:rPr lang="en-US" sz="2600" dirty="0" smtClean="0"/>
              <a:t> bloody </a:t>
            </a:r>
          </a:p>
          <a:p>
            <a:pPr>
              <a:buNone/>
            </a:pPr>
            <a:r>
              <a:rPr lang="en-US" sz="2600" dirty="0" smtClean="0"/>
              <a:t>                                               enteritis in the lower gut 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  <a:r>
              <a:rPr lang="en-US" sz="2600" b="1" dirty="0" smtClean="0"/>
              <a:t>d-</a:t>
            </a:r>
            <a:r>
              <a:rPr lang="en-US" sz="2600" dirty="0" err="1" smtClean="0"/>
              <a:t>Petechiae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  <a:r>
              <a:rPr lang="en-US" sz="2600" b="1" dirty="0" smtClean="0"/>
              <a:t>e-</a:t>
            </a:r>
            <a:r>
              <a:rPr lang="en-US" sz="2600" dirty="0" smtClean="0"/>
              <a:t> Severe necrosis.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</a:t>
            </a:r>
          </a:p>
          <a:p>
            <a:pPr>
              <a:buNone/>
            </a:pPr>
            <a:r>
              <a:rPr lang="en-US" sz="2600" dirty="0" smtClean="0"/>
              <a:t>                                    </a:t>
            </a:r>
          </a:p>
          <a:p>
            <a:pPr>
              <a:buNone/>
            </a:pPr>
            <a:r>
              <a:rPr lang="en-US" sz="2900" dirty="0" smtClean="0"/>
              <a:t>    </a:t>
            </a:r>
            <a:endParaRPr lang="en-US" sz="2900" dirty="0"/>
          </a:p>
        </p:txBody>
      </p:sp>
      <p:cxnSp>
        <p:nvCxnSpPr>
          <p:cNvPr id="5" name="رابط مستقيم 4"/>
          <p:cNvCxnSpPr/>
          <p:nvPr/>
        </p:nvCxnSpPr>
        <p:spPr>
          <a:xfrm rot="5400000">
            <a:off x="838994" y="3123406"/>
            <a:ext cx="54856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81000" y="2133600"/>
            <a:ext cx="853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rot="5400000">
            <a:off x="-2400300" y="3162300"/>
            <a:ext cx="5562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6172200" y="3124200"/>
            <a:ext cx="5486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0800000">
            <a:off x="381000" y="5867400"/>
            <a:ext cx="853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57199"/>
            <a:ext cx="8686800" cy="5410201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4-</a:t>
            </a:r>
            <a:r>
              <a:rPr lang="en-US" sz="2400" u="sng" dirty="0" smtClean="0"/>
              <a:t>Eimeria</a:t>
            </a:r>
            <a:r>
              <a:rPr lang="en-US" sz="2400" dirty="0" smtClean="0"/>
              <a:t> </a:t>
            </a:r>
            <a:r>
              <a:rPr lang="en-US" sz="2400" u="sng" dirty="0" smtClean="0"/>
              <a:t>maxima</a:t>
            </a:r>
            <a:r>
              <a:rPr lang="en-US" sz="2400" dirty="0" smtClean="0"/>
              <a:t>          a- Faint hemorrhage and</a:t>
            </a:r>
          </a:p>
          <a:p>
            <a:pPr>
              <a:buNone/>
            </a:pPr>
            <a:r>
              <a:rPr lang="en-US" sz="2400" dirty="0" smtClean="0"/>
              <a:t>                                           wall ballooning.</a:t>
            </a:r>
          </a:p>
          <a:p>
            <a:pPr>
              <a:buNone/>
            </a:pPr>
            <a:r>
              <a:rPr lang="en-US" sz="2400" dirty="0" smtClean="0"/>
              <a:t>                                       b-Blood –tinged mucous or</a:t>
            </a:r>
          </a:p>
          <a:p>
            <a:pPr>
              <a:buNone/>
            </a:pPr>
            <a:r>
              <a:rPr lang="en-US" sz="2400" dirty="0" smtClean="0"/>
              <a:t>                                            orange exudates.</a:t>
            </a:r>
          </a:p>
          <a:p>
            <a:pPr>
              <a:buNone/>
            </a:pPr>
            <a:r>
              <a:rPr lang="en-US" sz="2400" dirty="0" smtClean="0"/>
              <a:t>                                       c-</a:t>
            </a:r>
            <a:r>
              <a:rPr lang="en-US" sz="2400" dirty="0" err="1" smtClean="0"/>
              <a:t>Petechiae</a:t>
            </a:r>
            <a:r>
              <a:rPr lang="en-US" sz="2400" dirty="0" smtClean="0"/>
              <a:t> and thickening </a:t>
            </a:r>
          </a:p>
          <a:p>
            <a:pPr>
              <a:buNone/>
            </a:pPr>
            <a:r>
              <a:rPr lang="en-US" sz="2400" dirty="0" smtClean="0"/>
              <a:t>                                          of middle third of intestine.</a:t>
            </a:r>
          </a:p>
          <a:p>
            <a:pPr>
              <a:buNone/>
            </a:pPr>
            <a:r>
              <a:rPr lang="en-US" sz="2400" dirty="0" smtClean="0"/>
              <a:t>                                       d- Mild to severe enteritis.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</a:p>
          <a:p>
            <a:pPr>
              <a:buNone/>
            </a:pPr>
            <a:r>
              <a:rPr lang="en-US" sz="2400" dirty="0" smtClean="0"/>
              <a:t>5-</a:t>
            </a:r>
            <a:r>
              <a:rPr lang="en-US" sz="2400" u="sng" dirty="0" smtClean="0"/>
              <a:t>Eimeria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acervulina</a:t>
            </a:r>
            <a:r>
              <a:rPr lang="en-US" sz="2400" dirty="0" smtClean="0"/>
              <a:t>       a-”Ladder like”-lesions</a:t>
            </a:r>
          </a:p>
          <a:p>
            <a:pPr>
              <a:buNone/>
            </a:pPr>
            <a:r>
              <a:rPr lang="en-US" sz="2400" dirty="0" smtClean="0"/>
              <a:t>                                           produced by white plaques 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dirty="0" err="1" smtClean="0"/>
              <a:t>oocyst</a:t>
            </a:r>
            <a:r>
              <a:rPr lang="en-US" sz="2400" dirty="0" smtClean="0"/>
              <a:t> in the duodenum.</a:t>
            </a:r>
          </a:p>
          <a:p>
            <a:pPr>
              <a:buNone/>
            </a:pPr>
            <a:r>
              <a:rPr lang="en-US" sz="2400" dirty="0" smtClean="0"/>
              <a:t>                                        b- Thickening and </a:t>
            </a:r>
            <a:r>
              <a:rPr lang="en-US" sz="2400" dirty="0" err="1" smtClean="0"/>
              <a:t>petechiae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8" name="رابط مستقيم 7"/>
          <p:cNvCxnSpPr/>
          <p:nvPr/>
        </p:nvCxnSpPr>
        <p:spPr>
          <a:xfrm rot="10800000">
            <a:off x="457200" y="3581400"/>
            <a:ext cx="8458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1372394" y="3200400"/>
            <a:ext cx="563800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-2286000" y="3200400"/>
            <a:ext cx="5486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5943600" y="3200400"/>
            <a:ext cx="5943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10800000">
            <a:off x="457200" y="6019800"/>
            <a:ext cx="838200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550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6-</a:t>
            </a:r>
            <a:r>
              <a:rPr lang="en-US" sz="2400" u="sng" dirty="0" smtClean="0"/>
              <a:t>Eimeria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mivati</a:t>
            </a:r>
            <a:r>
              <a:rPr lang="en-US" sz="2400" dirty="0" smtClean="0"/>
              <a:t>           a- Occurs in epithelium of</a:t>
            </a:r>
          </a:p>
          <a:p>
            <a:pPr>
              <a:buNone/>
            </a:pPr>
            <a:r>
              <a:rPr lang="en-US" sz="2400" dirty="0" smtClean="0"/>
              <a:t>                                         the upper gut (duodenum).</a:t>
            </a:r>
          </a:p>
          <a:p>
            <a:pPr>
              <a:buNone/>
            </a:pPr>
            <a:r>
              <a:rPr lang="en-US" sz="2400" dirty="0" smtClean="0"/>
              <a:t>                                    b- Lesions similar to </a:t>
            </a:r>
            <a:r>
              <a:rPr lang="en-US" sz="2400" u="sng" dirty="0" smtClean="0"/>
              <a:t>Eimeria</a:t>
            </a:r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u="sng" dirty="0" smtClean="0"/>
              <a:t>acervulina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7-</a:t>
            </a:r>
            <a:r>
              <a:rPr lang="en-US" sz="2400" u="sng" dirty="0" smtClean="0"/>
              <a:t>Eimeria 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mitis</a:t>
            </a:r>
            <a:r>
              <a:rPr lang="en-US" sz="2400" dirty="0" smtClean="0"/>
              <a:t>           a- Occurs in upper third of </a:t>
            </a:r>
          </a:p>
          <a:p>
            <a:pPr>
              <a:buNone/>
            </a:pPr>
            <a:r>
              <a:rPr lang="en-US" sz="2400" dirty="0" smtClean="0"/>
              <a:t>                                         small intestine.</a:t>
            </a:r>
          </a:p>
          <a:p>
            <a:pPr>
              <a:buNone/>
            </a:pPr>
            <a:r>
              <a:rPr lang="en-US" sz="2400" dirty="0" smtClean="0"/>
              <a:t>                                    b- Difficult to see any lesion.</a:t>
            </a:r>
          </a:p>
          <a:p>
            <a:pPr>
              <a:buNone/>
            </a:pPr>
            <a:r>
              <a:rPr lang="en-US" sz="2400" dirty="0" smtClean="0"/>
              <a:t>                                     c- Slight mucoid appearance.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8-</a:t>
            </a:r>
            <a:r>
              <a:rPr lang="en-US" sz="2400" u="sng" dirty="0" smtClean="0"/>
              <a:t>Eimeria</a:t>
            </a:r>
            <a:r>
              <a:rPr lang="en-US" sz="2400" dirty="0" smtClean="0"/>
              <a:t> </a:t>
            </a:r>
            <a:r>
              <a:rPr lang="en-US" sz="2400" u="sng" dirty="0" smtClean="0"/>
              <a:t>praecox</a:t>
            </a:r>
            <a:r>
              <a:rPr lang="en-US" sz="2400" dirty="0" smtClean="0"/>
              <a:t>        a- Causing diarrhea.</a:t>
            </a:r>
          </a:p>
          <a:p>
            <a:pPr>
              <a:buNone/>
            </a:pPr>
            <a:r>
              <a:rPr lang="en-US" sz="2400" dirty="0" smtClean="0"/>
              <a:t>                                    b-Excess liquid and mucus in </a:t>
            </a:r>
          </a:p>
          <a:p>
            <a:pPr>
              <a:buNone/>
            </a:pPr>
            <a:r>
              <a:rPr lang="en-US" sz="2400" dirty="0" smtClean="0"/>
              <a:t>                                        duodenal loop.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9-</a:t>
            </a:r>
            <a:r>
              <a:rPr lang="en-US" sz="2400" u="sng" dirty="0" smtClean="0"/>
              <a:t>Eimeria 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hagani</a:t>
            </a:r>
            <a:r>
              <a:rPr lang="en-US" sz="2400" dirty="0" smtClean="0"/>
              <a:t>                    =</a:t>
            </a:r>
            <a:endParaRPr lang="en-US" sz="2400" dirty="0"/>
          </a:p>
        </p:txBody>
      </p:sp>
      <p:cxnSp>
        <p:nvCxnSpPr>
          <p:cNvPr id="5" name="رابط مستقيم 4"/>
          <p:cNvCxnSpPr/>
          <p:nvPr/>
        </p:nvCxnSpPr>
        <p:spPr>
          <a:xfrm rot="5400000">
            <a:off x="838200" y="3124200"/>
            <a:ext cx="5791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304800" y="1981200"/>
            <a:ext cx="853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304800" y="3810000"/>
            <a:ext cx="853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304800" y="5181600"/>
            <a:ext cx="8534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304800" y="6019800"/>
            <a:ext cx="8458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-2514600" y="3200400"/>
            <a:ext cx="5638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5400000" flipH="1" flipV="1">
            <a:off x="5906294" y="3085306"/>
            <a:ext cx="5867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1-Clinical signs.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a-</a:t>
            </a:r>
            <a:r>
              <a:rPr lang="en-US" dirty="0" smtClean="0"/>
              <a:t>Diarrhea.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b-</a:t>
            </a:r>
            <a:r>
              <a:rPr lang="en-US" dirty="0" smtClean="0"/>
              <a:t>Sudden death of well fleshed birds.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c-</a:t>
            </a:r>
            <a:r>
              <a:rPr lang="en-US" dirty="0" smtClean="0"/>
              <a:t>Blood-stained feces ( bleeding).</a:t>
            </a:r>
          </a:p>
          <a:p>
            <a:pPr>
              <a:buNone/>
            </a:pPr>
            <a:r>
              <a:rPr lang="en-US" dirty="0" smtClean="0"/>
              <a:t>2-Post-mortem changes.</a:t>
            </a:r>
          </a:p>
          <a:p>
            <a:pPr>
              <a:buNone/>
            </a:pPr>
            <a:r>
              <a:rPr lang="en-US" dirty="0" smtClean="0"/>
              <a:t>3-Examination of </a:t>
            </a:r>
            <a:r>
              <a:rPr lang="en-US" smtClean="0"/>
              <a:t>fecal  </a:t>
            </a:r>
            <a:r>
              <a:rPr lang="en-US" dirty="0" smtClean="0"/>
              <a:t>sample with light </a:t>
            </a:r>
          </a:p>
          <a:p>
            <a:pPr>
              <a:buNone/>
            </a:pPr>
            <a:r>
              <a:rPr lang="en-US" dirty="0" smtClean="0"/>
              <a:t>    microscope for detection of </a:t>
            </a:r>
            <a:r>
              <a:rPr lang="en-US" dirty="0" err="1" smtClean="0"/>
              <a:t>oocysts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4- Histopathology.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Diagnosis:</a:t>
            </a:r>
            <a:endParaRPr lang="en-US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1-Amprolium : Is drug of choice, used in water.</a:t>
            </a:r>
          </a:p>
          <a:p>
            <a:pPr>
              <a:buNone/>
            </a:pPr>
            <a:r>
              <a:rPr lang="en-US" dirty="0" smtClean="0"/>
              <a:t>2-Sulfa drugs.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Prevention:</a:t>
            </a:r>
          </a:p>
          <a:p>
            <a:pPr>
              <a:buNone/>
            </a:pPr>
            <a:r>
              <a:rPr lang="en-US" dirty="0" smtClean="0"/>
              <a:t>1-Chemotherapy :Coccidiostats :Most particle</a:t>
            </a:r>
          </a:p>
          <a:p>
            <a:pPr>
              <a:buNone/>
            </a:pPr>
            <a:r>
              <a:rPr lang="en-US" dirty="0" smtClean="0"/>
              <a:t>    and used with feed.</a:t>
            </a:r>
          </a:p>
          <a:p>
            <a:pPr>
              <a:buNone/>
            </a:pPr>
            <a:r>
              <a:rPr lang="en-US" dirty="0" smtClean="0"/>
              <a:t>2-Vaccination.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501</Words>
  <Application>Microsoft Office PowerPoint</Application>
  <PresentationFormat>عرض على الشاشة (4:3)</PresentationFormat>
  <Paragraphs>114</Paragraphs>
  <Slides>9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Avian Coccidiosis</vt:lpstr>
      <vt:lpstr>Economic importance:</vt:lpstr>
      <vt:lpstr>Species affecting chickens:</vt:lpstr>
      <vt:lpstr>عرض تقديمي في PowerPoint</vt:lpstr>
      <vt:lpstr>عرض تقديمي في PowerPoint</vt:lpstr>
      <vt:lpstr>عرض تقديمي في PowerPoint</vt:lpstr>
      <vt:lpstr>Diagnosis:</vt:lpstr>
      <vt:lpstr>Treatment: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Avian coccidiosis</dc:title>
  <dc:creator>fujitsu</dc:creator>
  <cp:lastModifiedBy>Maher</cp:lastModifiedBy>
  <cp:revision>46</cp:revision>
  <dcterms:created xsi:type="dcterms:W3CDTF">2013-07-06T16:54:31Z</dcterms:created>
  <dcterms:modified xsi:type="dcterms:W3CDTF">2024-04-18T09:11:43Z</dcterms:modified>
</cp:coreProperties>
</file>